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07" r:id="rId5"/>
    <p:sldId id="309" r:id="rId6"/>
    <p:sldId id="308" r:id="rId7"/>
    <p:sldId id="311" r:id="rId8"/>
    <p:sldId id="312" r:id="rId9"/>
    <p:sldId id="313" r:id="rId10"/>
    <p:sldId id="314" r:id="rId11"/>
    <p:sldId id="3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9684CA0-A3D7-4554-9619-B7124F9C6587}">
          <p14:sldIdLst>
            <p14:sldId id="307"/>
            <p14:sldId id="309"/>
            <p14:sldId id="308"/>
            <p14:sldId id="311"/>
            <p14:sldId id="312"/>
            <p14:sldId id="313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a Alzin" initials="MA" lastIdx="3" clrIdx="0">
    <p:extLst>
      <p:ext uri="{19B8F6BF-5375-455C-9EA6-DF929625EA0E}">
        <p15:presenceInfo xmlns:p15="http://schemas.microsoft.com/office/powerpoint/2012/main" userId="S::marcela.alzin@tttech.com::a6afa8f6-74d9-48d8-bf66-08fcdb7dec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3" autoAdjust="0"/>
    <p:restoredTop sz="95988" autoAdjust="0"/>
  </p:normalViewPr>
  <p:slideViewPr>
    <p:cSldViewPr snapToGrid="0" showGuides="1">
      <p:cViewPr varScale="1">
        <p:scale>
          <a:sx n="112" d="100"/>
          <a:sy n="112" d="100"/>
        </p:scale>
        <p:origin x="73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0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D43D88BA-D1F1-4D7E-96E2-C5FD0ABB12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7C4D7CD-0F01-4DF5-8871-6903CD2408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30050-1964-420A-86D3-04B064C5AAE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38A8296-A8CE-49E9-8A0B-778A010079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7C4A788-7E38-41EB-8DA4-BE40F9A118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6A293-CA95-4274-98D3-B23EF002058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03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F1884-C50B-4BDB-96E0-B25229061F5E}" type="datetimeFigureOut">
              <a:rPr lang="LID4096" smtClean="0"/>
              <a:t>3/5/24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5C88F-69A7-468E-A1EE-FA517A082C73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6937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2Twin - Star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 33">
            <a:extLst>
              <a:ext uri="{FF2B5EF4-FFF2-40B4-BE49-F238E27FC236}">
                <a16:creationId xmlns:a16="http://schemas.microsoft.com/office/drawing/2014/main" id="{B05F4561-57A3-4A2B-8916-C93DF059265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59789017"/>
              </p:ext>
            </p:extLst>
          </p:nvPr>
        </p:nvGraphicFramePr>
        <p:xfrm>
          <a:off x="7815503" y="2820622"/>
          <a:ext cx="2789341" cy="3063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341">
                  <a:extLst>
                    <a:ext uri="{9D8B030D-6E8A-4147-A177-3AD203B41FA5}">
                      <a16:colId xmlns:a16="http://schemas.microsoft.com/office/drawing/2014/main" val="780410948"/>
                    </a:ext>
                  </a:extLst>
                </a:gridCol>
              </a:tblGrid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DATE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873162"/>
                  </a:ext>
                </a:extLst>
              </a:tr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LEAD PARTNERS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657909"/>
                  </a:ext>
                </a:extLst>
              </a:tr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QUALITY CONTROLLER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190956"/>
                  </a:ext>
                </a:extLst>
              </a:tr>
            </a:tbl>
          </a:graphicData>
        </a:graphic>
      </p:graphicFrame>
      <p:graphicFrame>
        <p:nvGraphicFramePr>
          <p:cNvPr id="33" name="Tabell 33">
            <a:extLst>
              <a:ext uri="{FF2B5EF4-FFF2-40B4-BE49-F238E27FC236}">
                <a16:creationId xmlns:a16="http://schemas.microsoft.com/office/drawing/2014/main" id="{5D0B5B7F-72E9-4D04-8D6F-B325CA7B9E6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10290211"/>
              </p:ext>
            </p:extLst>
          </p:nvPr>
        </p:nvGraphicFramePr>
        <p:xfrm>
          <a:off x="838201" y="2820622"/>
          <a:ext cx="3080656" cy="3063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656">
                  <a:extLst>
                    <a:ext uri="{9D8B030D-6E8A-4147-A177-3AD203B41FA5}">
                      <a16:colId xmlns:a16="http://schemas.microsoft.com/office/drawing/2014/main" val="780410948"/>
                    </a:ext>
                  </a:extLst>
                </a:gridCol>
              </a:tblGrid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CIRCULATION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873162"/>
                  </a:ext>
                </a:extLst>
              </a:tr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AUTHORS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657909"/>
                  </a:ext>
                </a:extLst>
              </a:tr>
              <a:tr h="1021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CONTRIBUTING PARTNERS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190956"/>
                  </a:ext>
                </a:extLst>
              </a:tr>
            </a:tbl>
          </a:graphicData>
        </a:graphic>
      </p:graphicFrame>
      <p:sp>
        <p:nvSpPr>
          <p:cNvPr id="12" name="Plassholder for dato 11">
            <a:extLst>
              <a:ext uri="{FF2B5EF4-FFF2-40B4-BE49-F238E27FC236}">
                <a16:creationId xmlns:a16="http://schemas.microsoft.com/office/drawing/2014/main" id="{95F4B194-7600-4DCB-A302-ECE70D70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6F02-1B78-4CF2-8ECF-D820D6A5B171}" type="datetimeFigureOut">
              <a:rPr lang="en-GB" smtClean="0"/>
              <a:pPr/>
              <a:t>05/03/2024</a:t>
            </a:fld>
            <a:endParaRPr lang="en-GB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FE03642D-BF9A-47EE-B2B8-A30732A0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Plassholder for lysbildenummer 13">
            <a:extLst>
              <a:ext uri="{FF2B5EF4-FFF2-40B4-BE49-F238E27FC236}">
                <a16:creationId xmlns:a16="http://schemas.microsoft.com/office/drawing/2014/main" id="{1658CFB7-9BED-4DEF-91DA-C343FA86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BDFF-B1D7-42C4-91DA-E69B8AF72242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5" name="Tittel 14">
            <a:extLst>
              <a:ext uri="{FF2B5EF4-FFF2-40B4-BE49-F238E27FC236}">
                <a16:creationId xmlns:a16="http://schemas.microsoft.com/office/drawing/2014/main" id="{3080F6D0-6F5A-4142-8C4F-0BF3121EB6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CLICK TO EDIT TITLE</a:t>
            </a:r>
            <a:endParaRPr lang="en-GB" dirty="0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FC18841E-B17D-4952-9CAF-08C415AEB7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143615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 err="1"/>
              <a:t>Circulation</a:t>
            </a:r>
            <a:endParaRPr lang="nb-NO" b="0" dirty="0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995476F6-B453-4949-99F7-8CEFB54528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938949"/>
            <a:ext cx="5019675" cy="5397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 Medium" panose="00000600000000000000" pitchFamily="2" charset="0"/>
              </a:defRPr>
            </a:lvl1pPr>
            <a:lvl5pPr>
              <a:defRPr/>
            </a:lvl5pPr>
          </a:lstStyle>
          <a:p>
            <a:pPr lvl="0"/>
            <a:r>
              <a:rPr lang="nb-NO" dirty="0" err="1"/>
              <a:t>Deliverable</a:t>
            </a:r>
            <a:r>
              <a:rPr lang="nb-NO" dirty="0"/>
              <a:t> DXX.X</a:t>
            </a:r>
            <a:endParaRPr lang="en-GB" dirty="0"/>
          </a:p>
        </p:txBody>
      </p:sp>
      <p:sp>
        <p:nvSpPr>
          <p:cNvPr id="35" name="Plassholder for tekst 27">
            <a:extLst>
              <a:ext uri="{FF2B5EF4-FFF2-40B4-BE49-F238E27FC236}">
                <a16:creationId xmlns:a16="http://schemas.microsoft.com/office/drawing/2014/main" id="{8277E04B-BBA5-4A45-9FB0-A07A0BC8CDA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135714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Authors </a:t>
            </a:r>
            <a:r>
              <a:rPr lang="nb-NO" b="0" dirty="0" err="1"/>
              <a:t>name</a:t>
            </a:r>
            <a:endParaRPr lang="nb-NO" b="0" dirty="0"/>
          </a:p>
        </p:txBody>
      </p:sp>
      <p:sp>
        <p:nvSpPr>
          <p:cNvPr id="36" name="Plassholder for tekst 27">
            <a:extLst>
              <a:ext uri="{FF2B5EF4-FFF2-40B4-BE49-F238E27FC236}">
                <a16:creationId xmlns:a16="http://schemas.microsoft.com/office/drawing/2014/main" id="{ECC14630-5DB5-41B5-8514-D40DA98D8A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199" y="5156023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Partners </a:t>
            </a:r>
            <a:r>
              <a:rPr lang="nb-NO" b="0" dirty="0" err="1"/>
              <a:t>name</a:t>
            </a:r>
            <a:endParaRPr lang="nb-NO" b="0" dirty="0"/>
          </a:p>
        </p:txBody>
      </p:sp>
      <p:sp>
        <p:nvSpPr>
          <p:cNvPr id="37" name="Plassholder for tekst 27">
            <a:extLst>
              <a:ext uri="{FF2B5EF4-FFF2-40B4-BE49-F238E27FC236}">
                <a16:creationId xmlns:a16="http://schemas.microsoft.com/office/drawing/2014/main" id="{6F30B6A3-44AC-45AA-92A6-84F92075DBF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15501" y="3143615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Day-</a:t>
            </a:r>
            <a:r>
              <a:rPr lang="nb-NO" b="0" dirty="0" err="1"/>
              <a:t>Month</a:t>
            </a:r>
            <a:r>
              <a:rPr lang="nb-NO" b="0" dirty="0"/>
              <a:t>-</a:t>
            </a:r>
            <a:r>
              <a:rPr lang="nb-NO" b="0" dirty="0" err="1"/>
              <a:t>Year</a:t>
            </a:r>
            <a:endParaRPr lang="nb-NO" b="0" dirty="0"/>
          </a:p>
        </p:txBody>
      </p:sp>
      <p:sp>
        <p:nvSpPr>
          <p:cNvPr id="39" name="Plassholder for tekst 27">
            <a:extLst>
              <a:ext uri="{FF2B5EF4-FFF2-40B4-BE49-F238E27FC236}">
                <a16:creationId xmlns:a16="http://schemas.microsoft.com/office/drawing/2014/main" id="{8FE03F04-920C-4FB2-A178-1AD155B5A27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15503" y="4135714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Partners </a:t>
            </a:r>
            <a:r>
              <a:rPr lang="nb-NO" b="0" dirty="0" err="1"/>
              <a:t>name</a:t>
            </a:r>
            <a:endParaRPr lang="nb-NO" b="0" dirty="0"/>
          </a:p>
        </p:txBody>
      </p:sp>
      <p:sp>
        <p:nvSpPr>
          <p:cNvPr id="40" name="Plassholder for tekst 27">
            <a:extLst>
              <a:ext uri="{FF2B5EF4-FFF2-40B4-BE49-F238E27FC236}">
                <a16:creationId xmlns:a16="http://schemas.microsoft.com/office/drawing/2014/main" id="{F894CF48-86E1-4F6E-8A90-312616E7FC0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815502" y="5156023"/>
            <a:ext cx="3382795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Partners </a:t>
            </a:r>
            <a:r>
              <a:rPr lang="nb-NO" b="0" dirty="0" err="1"/>
              <a:t>name</a:t>
            </a:r>
            <a:endParaRPr lang="nb-NO" b="0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D1F49BA2-9A1B-4B33-BA69-5A010D96C3EE}"/>
              </a:ext>
            </a:extLst>
          </p:cNvPr>
          <p:cNvSpPr txBox="1"/>
          <p:nvPr userDrawn="1"/>
        </p:nvSpPr>
        <p:spPr>
          <a:xfrm>
            <a:off x="5102619" y="2820622"/>
            <a:ext cx="1907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VERSION</a:t>
            </a:r>
            <a:endParaRPr lang="en-GB" dirty="0"/>
          </a:p>
        </p:txBody>
      </p:sp>
      <p:sp>
        <p:nvSpPr>
          <p:cNvPr id="43" name="Plassholder for tekst 27">
            <a:extLst>
              <a:ext uri="{FF2B5EF4-FFF2-40B4-BE49-F238E27FC236}">
                <a16:creationId xmlns:a16="http://schemas.microsoft.com/office/drawing/2014/main" id="{7B6263DE-095A-409D-9A7A-AF27D9E015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02620" y="3141391"/>
            <a:ext cx="1907720" cy="669106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latin typeface="Montserrat" panose="00000500000000000000" pitchFamily="2" charset="0"/>
              </a:defRPr>
            </a:lvl1pPr>
          </a:lstStyle>
          <a:p>
            <a:pPr lvl="0"/>
            <a:r>
              <a:rPr lang="nb-NO" b="0" dirty="0"/>
              <a:t>DXX.X</a:t>
            </a:r>
          </a:p>
        </p:txBody>
      </p:sp>
    </p:spTree>
    <p:extLst>
      <p:ext uri="{BB962C8B-B14F-4D97-AF65-F5344CB8AC3E}">
        <p14:creationId xmlns:p14="http://schemas.microsoft.com/office/powerpoint/2010/main" val="187272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2Twin -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F1E144-C43B-4FEE-BC54-7B244E9E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6F02-1B78-4CF2-8ECF-D820D6A5B1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B49D50-BE7B-40BA-9545-27121A5B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E1B7D5-0D90-4960-A6B6-053B2B60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BDFF-B1D7-42C4-91DA-E69B8AF72242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Plassholder for tittel 1">
            <a:extLst>
              <a:ext uri="{FF2B5EF4-FFF2-40B4-BE49-F238E27FC236}">
                <a16:creationId xmlns:a16="http://schemas.microsoft.com/office/drawing/2014/main" id="{7E2F9D50-6C0C-40D5-8D7D-1FC93966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7137"/>
            <a:ext cx="10515600" cy="539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1F2255E0-3902-4EF1-8ECD-19180CE3FCB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199" y="2190750"/>
            <a:ext cx="10515599" cy="34401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244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2Twin -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F1E144-C43B-4FEE-BC54-7B244E9E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6F02-1B78-4CF2-8ECF-D820D6A5B1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B49D50-BE7B-40BA-9545-27121A5B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E1B7D5-0D90-4960-A6B6-053B2B60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BDFF-B1D7-42C4-91DA-E69B8AF72242}" type="slidenum">
              <a:rPr lang="en-GB" smtClean="0"/>
              <a:t>‹N›</a:t>
            </a:fld>
            <a:endParaRPr lang="en-GB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1F2255E0-3902-4EF1-8ECD-19180CE3FCB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199" y="1404257"/>
            <a:ext cx="10515599" cy="422660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958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2Twin - Content Spli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D02FA2-3FC7-40B3-8CAE-D5445EBB4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0750"/>
            <a:ext cx="5181600" cy="34401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551498D-E046-439F-9EF8-49D2ECE2E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0750"/>
            <a:ext cx="5181600" cy="34401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B4EB507-D5F4-4D44-B66D-0DF84637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6F02-1B78-4CF2-8ECF-D820D6A5B171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1274503-FCD9-4B2E-A33F-787BD8FC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F532430-0AF0-4A62-94C4-BDE8A2F0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BDFF-B1D7-42C4-91DA-E69B8AF72242}" type="slidenum">
              <a:rPr lang="en-GB" smtClean="0"/>
              <a:t>‹N›</a:t>
            </a:fld>
            <a:endParaRPr lang="en-GB"/>
          </a:p>
        </p:txBody>
      </p:sp>
      <p:sp>
        <p:nvSpPr>
          <p:cNvPr id="8" name="Plassholder for tittel 1">
            <a:extLst>
              <a:ext uri="{FF2B5EF4-FFF2-40B4-BE49-F238E27FC236}">
                <a16:creationId xmlns:a16="http://schemas.microsoft.com/office/drawing/2014/main" id="{FD92B295-BAE5-4612-B3C2-6BE9891F2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7137"/>
            <a:ext cx="10515600" cy="539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24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nge2Twin - 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0C9003D-8A8C-424A-870B-A43E7876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6F02-1B78-4CF2-8ECF-D820D6A5B171}" type="datetimeFigureOut">
              <a:rPr lang="en-GB" smtClean="0"/>
              <a:pPr/>
              <a:t>05/03/2024</a:t>
            </a:fld>
            <a:endParaRPr lang="en-GB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B64A6F6-64EB-465D-B3D7-40E550FAE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121F6B4-108C-41BD-967D-07C39C7F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BDFF-B1D7-42C4-91DA-E69B8AF72242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08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nge2Twin - Content">
  <p:cSld name="1_Change2Twin -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dt" idx="10"/>
          </p:nvPr>
        </p:nvSpPr>
        <p:spPr>
          <a:xfrm>
            <a:off x="9925050" y="6483350"/>
            <a:ext cx="103822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10963274" y="6480175"/>
            <a:ext cx="3905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838200" y="1227137"/>
            <a:ext cx="105156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Black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838199" y="2190750"/>
            <a:ext cx="10515599" cy="344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solidFill>
                  <a:schemeClr val="dk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315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0DDBA24-6DDF-476A-9028-11C7FF13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7137"/>
            <a:ext cx="10515600" cy="539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CLICK TO EDIT TITLE</a:t>
            </a:r>
            <a:endParaRPr lang="en-GB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55898F-F0FE-4B91-8329-F9DAF8857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12521"/>
            <a:ext cx="10515600" cy="3188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310768-A7B3-4C24-A9E6-FA41954BE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25050" y="6483350"/>
            <a:ext cx="1038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fld id="{64BB6F02-1B78-4CF2-8ECF-D820D6A5B171}" type="datetimeFigureOut">
              <a:rPr lang="en-GB" smtClean="0"/>
              <a:pPr/>
              <a:t>05/03/2024</a:t>
            </a:fld>
            <a:endParaRPr lang="en-GB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C398F5-B74E-46EF-AD3A-E5BFC4D7C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B61745-473E-4C28-B670-F1BCAAFBC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63274" y="6480175"/>
            <a:ext cx="39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 Light" panose="00000400000000000000" pitchFamily="2" charset="0"/>
              </a:defRPr>
            </a:lvl1pPr>
          </a:lstStyle>
          <a:p>
            <a:fld id="{CD77BDFF-B1D7-42C4-91DA-E69B8AF72242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02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60" r:id="rId3"/>
    <p:sldLayoutId id="2147483652" r:id="rId4"/>
    <p:sldLayoutId id="2147483659" r:id="rId5"/>
    <p:sldLayoutId id="214748366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>
          <a:solidFill>
            <a:schemeClr val="bg1"/>
          </a:solidFill>
          <a:latin typeface="Montserrat Black" panose="00000A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Chi siamo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038348"/>
            <a:ext cx="11069321" cy="3763011"/>
          </a:xfrm>
        </p:spPr>
        <p:txBody>
          <a:bodyPr>
            <a:normAutofit fontScale="62500" lnSpcReduction="20000"/>
          </a:bodyPr>
          <a:lstStyle/>
          <a:p>
            <a:pPr marL="50800" indent="0">
              <a:lnSpc>
                <a:spcPct val="120000"/>
              </a:lnSpc>
              <a:buNone/>
            </a:pPr>
            <a:endParaRPr lang="en-US" sz="5100" dirty="0"/>
          </a:p>
          <a:p>
            <a:pPr marL="50800" indent="0">
              <a:lnSpc>
                <a:spcPct val="120000"/>
              </a:lnSpc>
              <a:buNone/>
            </a:pPr>
            <a:r>
              <a:rPr lang="it-IT" sz="4400" dirty="0"/>
              <a:t>Dal 1979 siamo un'azienda leader in Italia nella realizzazione di lavori stradali, opere di urbanizzazione e infrastrutture tecnologiche</a:t>
            </a:r>
          </a:p>
          <a:p>
            <a:pPr>
              <a:lnSpc>
                <a:spcPct val="120000"/>
              </a:lnSpc>
            </a:pPr>
            <a:r>
              <a:rPr lang="en-US" sz="4400" dirty="0" err="1">
                <a:solidFill>
                  <a:schemeClr val="tx1"/>
                </a:solidFill>
              </a:rPr>
              <a:t>Fatturato</a:t>
            </a:r>
            <a:r>
              <a:rPr lang="en-US" sz="4400" dirty="0">
                <a:solidFill>
                  <a:schemeClr val="tx1"/>
                </a:solidFill>
              </a:rPr>
              <a:t> circa 40 €/MIO;</a:t>
            </a:r>
          </a:p>
          <a:p>
            <a:pPr>
              <a:spcBef>
                <a:spcPts val="600"/>
              </a:spcBef>
            </a:pPr>
            <a:r>
              <a:rPr lang="it-IT" sz="4400" dirty="0">
                <a:solidFill>
                  <a:schemeClr val="tx1"/>
                </a:solidFill>
              </a:rPr>
              <a:t>Personale circa 110 persone</a:t>
            </a:r>
          </a:p>
          <a:p>
            <a:pPr marL="50800" indent="0">
              <a:spcBef>
                <a:spcPts val="1800"/>
              </a:spcBef>
              <a:buNone/>
            </a:pPr>
            <a:r>
              <a:rPr lang="it-IT" sz="4200" dirty="0"/>
              <a:t>https://www.sangallispa.it</a:t>
            </a:r>
          </a:p>
        </p:txBody>
      </p:sp>
      <p:pic>
        <p:nvPicPr>
          <p:cNvPr id="2050" name="Picture 2" descr="https://sangallispa.it/wp-includes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84" y="2058671"/>
            <a:ext cx="3758796" cy="42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8A374CF9-2035-3D38-8762-87E90A15F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33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Dove siamo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190750"/>
            <a:ext cx="11104420" cy="3440114"/>
          </a:xfrm>
        </p:spPr>
        <p:txBody>
          <a:bodyPr>
            <a:normAutofit/>
          </a:bodyPr>
          <a:lstStyle/>
          <a:p>
            <a:pPr marL="50800" indent="0" algn="r">
              <a:buNone/>
            </a:pPr>
            <a:r>
              <a:rPr lang="it-IT" dirty="0"/>
              <a:t>Mapello, Bergamo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90751"/>
            <a:ext cx="7068128" cy="3281384"/>
          </a:xfrm>
          <a:prstGeom prst="rect">
            <a:avLst/>
          </a:prstGeom>
        </p:spPr>
      </p:pic>
      <p:pic>
        <p:nvPicPr>
          <p:cNvPr id="5" name="Picture 2" descr="https://sangallispa.it/wp-includes/images/logo.png">
            <a:extLst>
              <a:ext uri="{FF2B5EF4-FFF2-40B4-BE49-F238E27FC236}">
                <a16:creationId xmlns:a16="http://schemas.microsoft.com/office/drawing/2014/main" id="{CD1DC40C-378B-A44C-24A3-8F1D209D7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1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690" y="1497012"/>
            <a:ext cx="4428835" cy="31481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Le nostre business </a:t>
            </a:r>
            <a:r>
              <a:rPr lang="it-IT" sz="2800" dirty="0" err="1"/>
              <a:t>units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Lavori stradali e segnaletica</a:t>
            </a:r>
          </a:p>
          <a:p>
            <a:r>
              <a:rPr lang="it-IT" dirty="0"/>
              <a:t>Acquedotti e fognature</a:t>
            </a:r>
          </a:p>
          <a:p>
            <a:r>
              <a:rPr lang="it-IT" dirty="0"/>
              <a:t>Opere di urbanizzazione</a:t>
            </a:r>
          </a:p>
          <a:p>
            <a:r>
              <a:rPr lang="it-IT" dirty="0">
                <a:solidFill>
                  <a:schemeClr val="tx1"/>
                </a:solidFill>
              </a:rPr>
              <a:t>Produzione di conglomerati bituminosi</a:t>
            </a:r>
          </a:p>
          <a:p>
            <a:pPr marL="50800" indent="0">
              <a:buNone/>
            </a:pPr>
            <a:r>
              <a:rPr lang="it-IT" dirty="0">
                <a:solidFill>
                  <a:schemeClr val="tx1"/>
                </a:solidFill>
              </a:rPr>
              <a:t>Calcestruzzi e MPS.</a:t>
            </a:r>
            <a:endParaRPr lang="it-IT" sz="2800" dirty="0"/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7B03D0EC-E40C-F1AE-91FB-7C88F03C7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34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2800" dirty="0"/>
              <a:t>Digital twin – la </a:t>
            </a:r>
            <a:r>
              <a:rPr lang="de-AT" sz="2800" dirty="0" err="1"/>
              <a:t>nostra</a:t>
            </a:r>
            <a:r>
              <a:rPr lang="de-AT" sz="2800" dirty="0"/>
              <a:t> </a:t>
            </a:r>
            <a:r>
              <a:rPr lang="de-AT" sz="2800" dirty="0" err="1"/>
              <a:t>idea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078990"/>
            <a:ext cx="10896601" cy="3569970"/>
          </a:xfrm>
        </p:spPr>
        <p:txBody>
          <a:bodyPr>
            <a:normAutofit/>
          </a:bodyPr>
          <a:lstStyle/>
          <a:p>
            <a:r>
              <a:rPr lang="it-IT" sz="2000" dirty="0"/>
              <a:t>Attualmente le nostre risorse (uomini e mezzi) vengono destinate alle diverse commesse in maniera manuale dagli operatori dell’ufficio logistica in base alla loro esperienza e su indicazione dell’Amministratore Delegato che ha competenze maturate in 45 anni di esperienza </a:t>
            </a:r>
          </a:p>
          <a:p>
            <a:r>
              <a:rPr lang="it-IT" sz="2000" dirty="0"/>
              <a:t>La nostra sfida è sviluppare un approccio cognitivo digitale gemello implementando tecniche avanzate di modellazione e apprendimento automatico dai dati acquisiti dalle apparecchiature.</a:t>
            </a:r>
          </a:p>
          <a:p>
            <a:r>
              <a:rPr lang="it-IT" sz="2000" dirty="0"/>
              <a:t>Il sistema migliorerà l'analisi di tutti i nostri KPI operativi (ottimizzazione delle risorse, risparmio sui costi, riduzione dei tempi di inattività) e consentirà una fase di preventivazione e pianificazione dei cantieri successivi, più intelligente.</a:t>
            </a:r>
            <a:endParaRPr lang="LID4096" sz="3000" dirty="0"/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DCF3C500-3671-AB4F-B17E-2EB19C05E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5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2800" dirty="0"/>
              <a:t>Digital twin – </a:t>
            </a:r>
            <a:r>
              <a:rPr lang="de-AT" sz="2800" dirty="0" err="1"/>
              <a:t>impatto</a:t>
            </a:r>
            <a:r>
              <a:rPr lang="de-AT" sz="2800" dirty="0"/>
              <a:t> </a:t>
            </a:r>
            <a:r>
              <a:rPr lang="de-AT" sz="2800" dirty="0" err="1"/>
              <a:t>sull‘azienda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7079" y="2038350"/>
            <a:ext cx="11252201" cy="3592513"/>
          </a:xfrm>
        </p:spPr>
        <p:txBody>
          <a:bodyPr>
            <a:noAutofit/>
          </a:bodyPr>
          <a:lstStyle/>
          <a:p>
            <a:pPr marL="50800" indent="0">
              <a:buNone/>
            </a:pPr>
            <a:r>
              <a:rPr lang="en-US" sz="2000" b="1" dirty="0"/>
              <a:t>Il Digital Twin </a:t>
            </a:r>
            <a:r>
              <a:rPr lang="en-US" sz="2000" b="1" dirty="0" err="1"/>
              <a:t>avrà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seguenti</a:t>
            </a:r>
            <a:r>
              <a:rPr lang="en-US" sz="2000" b="1" dirty="0"/>
              <a:t> </a:t>
            </a:r>
            <a:r>
              <a:rPr lang="en-US" sz="2000" b="1" dirty="0" err="1"/>
              <a:t>impatti</a:t>
            </a:r>
            <a:r>
              <a:rPr lang="en-US" sz="2000" b="1" dirty="0"/>
              <a:t> </a:t>
            </a:r>
            <a:r>
              <a:rPr lang="en-US" sz="2000" b="1" dirty="0" err="1"/>
              <a:t>sulla</a:t>
            </a:r>
            <a:r>
              <a:rPr lang="en-US" sz="2000" b="1" dirty="0"/>
              <a:t> nostra </a:t>
            </a:r>
            <a:r>
              <a:rPr lang="en-US" sz="2000" b="1" dirty="0" err="1"/>
              <a:t>attività</a:t>
            </a:r>
            <a:r>
              <a:rPr lang="en-US" sz="2000" b="1" dirty="0"/>
              <a:t>:</a:t>
            </a:r>
            <a:endParaRPr lang="en-US" sz="2000" dirty="0"/>
          </a:p>
          <a:p>
            <a:pPr marL="5651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err="1"/>
              <a:t>Controllo</a:t>
            </a:r>
            <a:r>
              <a:rPr lang="en-US" sz="2000" b="1" dirty="0"/>
              <a:t> in tempo </a:t>
            </a:r>
            <a:r>
              <a:rPr lang="en-US" sz="2000" b="1" dirty="0" err="1"/>
              <a:t>reale</a:t>
            </a:r>
            <a:r>
              <a:rPr lang="en-US" sz="2000" b="1" dirty="0"/>
              <a:t> del </a:t>
            </a:r>
            <a:r>
              <a:rPr lang="en-US" sz="2000" b="1" dirty="0" err="1"/>
              <a:t>cantiere</a:t>
            </a:r>
            <a:endParaRPr lang="en-US" sz="2000" dirty="0"/>
          </a:p>
          <a:p>
            <a:pPr marL="850900" lvl="1" indent="-342900">
              <a:spcBef>
                <a:spcPts val="1200"/>
              </a:spcBef>
            </a:pPr>
            <a:r>
              <a:rPr lang="en-US" sz="2000" dirty="0" err="1"/>
              <a:t>Migliore</a:t>
            </a:r>
            <a:r>
              <a:rPr lang="en-US" sz="2000" dirty="0"/>
              <a:t> </a:t>
            </a:r>
            <a:r>
              <a:rPr lang="en-US" sz="2000" dirty="0" err="1"/>
              <a:t>pianificazione</a:t>
            </a:r>
            <a:r>
              <a:rPr lang="en-US" sz="2000" dirty="0"/>
              <a:t> </a:t>
            </a:r>
            <a:r>
              <a:rPr lang="en-US" sz="2000" dirty="0" err="1"/>
              <a:t>dell’attività</a:t>
            </a:r>
            <a:endParaRPr lang="en-US" sz="2000" dirty="0"/>
          </a:p>
          <a:p>
            <a:pPr marL="850900" lvl="1" indent="-342900">
              <a:spcBef>
                <a:spcPts val="1200"/>
              </a:spcBef>
            </a:pPr>
            <a:r>
              <a:rPr lang="it-IT" sz="2000" dirty="0"/>
              <a:t>ottimizzazione della programmazione della produzione di asfalto</a:t>
            </a:r>
          </a:p>
          <a:p>
            <a:pPr marL="850900" lvl="1" indent="-342900">
              <a:spcBef>
                <a:spcPts val="1200"/>
              </a:spcBef>
            </a:pPr>
            <a:r>
              <a:rPr lang="en-US" sz="2000" dirty="0" err="1"/>
              <a:t>Monitoraggio</a:t>
            </a:r>
            <a:r>
              <a:rPr lang="en-US" sz="2000" dirty="0"/>
              <a:t> </a:t>
            </a:r>
            <a:r>
              <a:rPr lang="en-US" sz="2000" dirty="0" err="1"/>
              <a:t>avanzamento</a:t>
            </a:r>
            <a:r>
              <a:rPr lang="en-US" sz="2000" dirty="0"/>
              <a:t> </a:t>
            </a:r>
            <a:r>
              <a:rPr lang="en-US" sz="2000" dirty="0" err="1"/>
              <a:t>cantiere</a:t>
            </a:r>
            <a:endParaRPr lang="en-US" sz="2000" dirty="0"/>
          </a:p>
          <a:p>
            <a:pPr marL="5651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err="1"/>
              <a:t>Riduzione</a:t>
            </a:r>
            <a:r>
              <a:rPr lang="en-US" sz="2000" b="1" dirty="0"/>
              <a:t> </a:t>
            </a:r>
            <a:r>
              <a:rPr lang="en-US" sz="2000" b="1" dirty="0" err="1"/>
              <a:t>dei</a:t>
            </a:r>
            <a:r>
              <a:rPr lang="en-US" sz="2000" b="1" dirty="0"/>
              <a:t> </a:t>
            </a:r>
            <a:r>
              <a:rPr lang="en-US" sz="2000" b="1" dirty="0" err="1"/>
              <a:t>costi</a:t>
            </a:r>
            <a:r>
              <a:rPr lang="en-US" sz="2000" b="1" dirty="0"/>
              <a:t> e </a:t>
            </a:r>
            <a:r>
              <a:rPr lang="en-US" sz="2000" b="1" dirty="0" err="1"/>
              <a:t>dei</a:t>
            </a:r>
            <a:r>
              <a:rPr lang="en-US" sz="2000" b="1" dirty="0"/>
              <a:t> tempi di </a:t>
            </a:r>
            <a:r>
              <a:rPr lang="en-US" sz="2000" b="1" dirty="0" err="1"/>
              <a:t>inattività</a:t>
            </a:r>
            <a:r>
              <a:rPr lang="en-US" sz="2000" dirty="0"/>
              <a:t>: </a:t>
            </a:r>
            <a:r>
              <a:rPr lang="en-US" sz="2000" dirty="0" err="1"/>
              <a:t>pianificazione</a:t>
            </a:r>
            <a:r>
              <a:rPr lang="en-US" sz="2000" dirty="0"/>
              <a:t> e </a:t>
            </a:r>
            <a:r>
              <a:rPr lang="en-US" sz="2000" dirty="0" err="1"/>
              <a:t>programmazione</a:t>
            </a:r>
            <a:r>
              <a:rPr lang="en-US" sz="2000" dirty="0"/>
              <a:t> </a:t>
            </a:r>
            <a:r>
              <a:rPr lang="en-US" sz="2000" dirty="0" err="1"/>
              <a:t>logistica</a:t>
            </a:r>
            <a:r>
              <a:rPr lang="en-US" sz="2000" dirty="0"/>
              <a:t>.</a:t>
            </a:r>
          </a:p>
          <a:p>
            <a:pPr marL="565150" indent="-514350">
              <a:spcBef>
                <a:spcPts val="1200"/>
              </a:spcBef>
              <a:buFont typeface="+mj-lt"/>
              <a:buAutoNum type="arabicPeriod"/>
            </a:pPr>
            <a:r>
              <a:rPr lang="it-IT" sz="2000" dirty="0"/>
              <a:t>Il </a:t>
            </a:r>
            <a:r>
              <a:rPr lang="it-IT" sz="2000" b="1" dirty="0"/>
              <a:t>“Tempo ciclo lavorativo” </a:t>
            </a:r>
            <a:r>
              <a:rPr lang="it-IT" sz="2000" dirty="0"/>
              <a:t>e le </a:t>
            </a:r>
            <a:r>
              <a:rPr lang="it-IT" sz="2000" b="1" dirty="0"/>
              <a:t>“Risorse utilizzate” </a:t>
            </a:r>
            <a:r>
              <a:rPr lang="it-IT" sz="2000" dirty="0"/>
              <a:t>verranno integralmente registrati per meglio preventivare e pianificare future attività simili</a:t>
            </a:r>
            <a:endParaRPr lang="LID4096" sz="2000" dirty="0"/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54CE3C35-E042-C960-73AC-29478A9A4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88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2800" dirty="0"/>
              <a:t>Digital twin – i </a:t>
            </a:r>
            <a:r>
              <a:rPr lang="de-AT" sz="2800" dirty="0" err="1"/>
              <a:t>benefici</a:t>
            </a:r>
            <a:r>
              <a:rPr lang="de-AT" sz="2800" dirty="0"/>
              <a:t> per </a:t>
            </a:r>
            <a:r>
              <a:rPr lang="de-AT" sz="2800" dirty="0" err="1"/>
              <a:t>l‘Azienda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926590"/>
            <a:ext cx="10754361" cy="3823970"/>
          </a:xfrm>
        </p:spPr>
        <p:txBody>
          <a:bodyPr>
            <a:normAutofit fontScale="47500" lnSpcReduction="20000"/>
          </a:bodyPr>
          <a:lstStyle/>
          <a:p>
            <a:pPr marL="50800" indent="0">
              <a:buNone/>
            </a:pPr>
            <a:r>
              <a:rPr lang="en-US" sz="3400" b="1" dirty="0" err="1">
                <a:solidFill>
                  <a:schemeClr val="tx1"/>
                </a:solidFill>
              </a:rPr>
              <a:t>Miglioramento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err="1">
                <a:solidFill>
                  <a:schemeClr val="tx1"/>
                </a:solidFill>
              </a:rPr>
              <a:t>dei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err="1">
                <a:solidFill>
                  <a:schemeClr val="tx1"/>
                </a:solidFill>
              </a:rPr>
              <a:t>processi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err="1">
                <a:solidFill>
                  <a:schemeClr val="tx1"/>
                </a:solidFill>
              </a:rPr>
              <a:t>aziendali</a:t>
            </a:r>
            <a:r>
              <a:rPr lang="en-US" sz="3400" b="1" dirty="0">
                <a:solidFill>
                  <a:schemeClr val="tx1"/>
                </a:solidFill>
              </a:rPr>
              <a:t>: </a:t>
            </a:r>
          </a:p>
          <a:p>
            <a:r>
              <a:rPr lang="en-US" sz="3400" dirty="0" err="1"/>
              <a:t>Preventivazione</a:t>
            </a:r>
            <a:r>
              <a:rPr lang="en-US" sz="3400" dirty="0"/>
              <a:t> (</a:t>
            </a:r>
            <a:r>
              <a:rPr lang="en-US" sz="3400" dirty="0" err="1"/>
              <a:t>stesura</a:t>
            </a:r>
            <a:r>
              <a:rPr lang="en-US" sz="3400" dirty="0"/>
              <a:t> di </a:t>
            </a:r>
            <a:r>
              <a:rPr lang="en-US" sz="3400" dirty="0" err="1"/>
              <a:t>nuove</a:t>
            </a:r>
            <a:r>
              <a:rPr lang="en-US" sz="3400" dirty="0"/>
              <a:t> </a:t>
            </a:r>
            <a:r>
              <a:rPr lang="en-US" sz="3400" dirty="0" err="1"/>
              <a:t>offerte</a:t>
            </a:r>
            <a:r>
              <a:rPr lang="en-US" sz="3400" dirty="0"/>
              <a:t>)</a:t>
            </a:r>
          </a:p>
          <a:p>
            <a:r>
              <a:rPr lang="en-US" sz="3400" dirty="0" err="1"/>
              <a:t>Pianificazione</a:t>
            </a:r>
            <a:r>
              <a:rPr lang="en-US" sz="3400" dirty="0"/>
              <a:t> (</a:t>
            </a:r>
            <a:r>
              <a:rPr lang="en-US" sz="3400" dirty="0" err="1"/>
              <a:t>cantieri</a:t>
            </a:r>
            <a:r>
              <a:rPr lang="en-US" sz="3400" dirty="0"/>
              <a:t>)</a:t>
            </a:r>
          </a:p>
          <a:p>
            <a:r>
              <a:rPr lang="en-US" sz="3400" dirty="0" err="1"/>
              <a:t>Monitoraggio</a:t>
            </a:r>
            <a:r>
              <a:rPr lang="en-US" sz="3400" dirty="0"/>
              <a:t> (in tempo </a:t>
            </a:r>
            <a:r>
              <a:rPr lang="en-US" sz="3400" dirty="0" err="1"/>
              <a:t>reale</a:t>
            </a:r>
            <a:r>
              <a:rPr lang="en-US" sz="3400" dirty="0"/>
              <a:t> per il </a:t>
            </a:r>
            <a:r>
              <a:rPr lang="en-US" sz="3400" dirty="0" err="1"/>
              <a:t>cantiere</a:t>
            </a:r>
            <a:r>
              <a:rPr lang="en-US" sz="3400" dirty="0"/>
              <a:t>)</a:t>
            </a:r>
          </a:p>
          <a:p>
            <a:r>
              <a:rPr lang="en-US" sz="3400" dirty="0" err="1"/>
              <a:t>Controllo</a:t>
            </a:r>
            <a:r>
              <a:rPr lang="en-US" sz="3400" dirty="0"/>
              <a:t> </a:t>
            </a:r>
            <a:r>
              <a:rPr lang="en-US" sz="3400" dirty="0" err="1"/>
              <a:t>della</a:t>
            </a:r>
            <a:r>
              <a:rPr lang="en-US" sz="3400" dirty="0"/>
              <a:t> </a:t>
            </a:r>
            <a:r>
              <a:rPr lang="en-US" sz="3400" dirty="0" err="1"/>
              <a:t>Produzione</a:t>
            </a:r>
            <a:r>
              <a:rPr lang="en-US" sz="3400" dirty="0"/>
              <a:t> (</a:t>
            </a:r>
            <a:r>
              <a:rPr lang="en-US" sz="3400" dirty="0" err="1"/>
              <a:t>asfalto</a:t>
            </a:r>
            <a:r>
              <a:rPr lang="en-US" sz="3400" dirty="0"/>
              <a:t>)</a:t>
            </a:r>
          </a:p>
          <a:p>
            <a:pPr marL="50800" indent="0">
              <a:spcBef>
                <a:spcPts val="1800"/>
              </a:spcBef>
              <a:buNone/>
            </a:pPr>
            <a:r>
              <a:rPr lang="en-US" sz="3400" b="1" dirty="0"/>
              <a:t>Il Digital Twin </a:t>
            </a:r>
            <a:r>
              <a:rPr lang="en-US" sz="3400" b="1" dirty="0" err="1"/>
              <a:t>utilizzerà</a:t>
            </a:r>
            <a:r>
              <a:rPr lang="en-US" sz="3400" b="1" dirty="0"/>
              <a:t> </a:t>
            </a:r>
            <a:r>
              <a:rPr lang="en-US" sz="3400" b="1" dirty="0" err="1"/>
              <a:t>una</a:t>
            </a:r>
            <a:r>
              <a:rPr lang="en-US" sz="3400" b="1" dirty="0"/>
              <a:t> </a:t>
            </a:r>
            <a:r>
              <a:rPr lang="en-US" sz="3400" b="1" dirty="0" err="1"/>
              <a:t>piattaforma</a:t>
            </a:r>
            <a:r>
              <a:rPr lang="en-US" sz="3400" b="1" dirty="0"/>
              <a:t> </a:t>
            </a:r>
            <a:r>
              <a:rPr lang="en-US" sz="3400" b="1" dirty="0" err="1"/>
              <a:t>basata</a:t>
            </a:r>
            <a:r>
              <a:rPr lang="en-US" sz="3400" b="1" dirty="0"/>
              <a:t> </a:t>
            </a:r>
            <a:r>
              <a:rPr lang="en-US" sz="3400" b="1" dirty="0" err="1"/>
              <a:t>sull’intelligenza</a:t>
            </a:r>
            <a:r>
              <a:rPr lang="en-US" sz="3400" b="1" dirty="0"/>
              <a:t> </a:t>
            </a:r>
            <a:r>
              <a:rPr lang="en-US" sz="3400" b="1" dirty="0" err="1"/>
              <a:t>artificiale</a:t>
            </a:r>
            <a:r>
              <a:rPr lang="en-US" sz="3400" dirty="0"/>
              <a:t>:</a:t>
            </a:r>
          </a:p>
          <a:p>
            <a:r>
              <a:rPr lang="en-US" sz="3400" dirty="0" err="1"/>
              <a:t>Tracciamento</a:t>
            </a:r>
            <a:r>
              <a:rPr lang="en-US" sz="3400" dirty="0"/>
              <a:t> di </a:t>
            </a:r>
            <a:r>
              <a:rPr lang="en-US" sz="3400" dirty="0" err="1"/>
              <a:t>tutte</a:t>
            </a:r>
            <a:r>
              <a:rPr lang="en-US" sz="3400" dirty="0"/>
              <a:t> le </a:t>
            </a:r>
            <a:r>
              <a:rPr lang="en-US" sz="3400" dirty="0" err="1"/>
              <a:t>attività</a:t>
            </a:r>
            <a:r>
              <a:rPr lang="en-US" sz="3400" dirty="0"/>
              <a:t> </a:t>
            </a:r>
            <a:r>
              <a:rPr lang="en-US" sz="3400" dirty="0" err="1"/>
              <a:t>della</a:t>
            </a:r>
            <a:r>
              <a:rPr lang="en-US" sz="3400" dirty="0"/>
              <a:t> </a:t>
            </a:r>
            <a:r>
              <a:rPr lang="en-US" sz="3400" dirty="0" err="1"/>
              <a:t>pavimentazione</a:t>
            </a:r>
            <a:endParaRPr lang="en-US" sz="3400" dirty="0"/>
          </a:p>
          <a:p>
            <a:r>
              <a:rPr lang="en-US" sz="3400" dirty="0" err="1"/>
              <a:t>Raccolta</a:t>
            </a:r>
            <a:r>
              <a:rPr lang="en-US" sz="3400" dirty="0"/>
              <a:t> </a:t>
            </a:r>
            <a:r>
              <a:rPr lang="en-US" sz="3400" dirty="0" err="1"/>
              <a:t>dati</a:t>
            </a:r>
            <a:r>
              <a:rPr lang="en-US" sz="3400" dirty="0"/>
              <a:t> </a:t>
            </a:r>
            <a:r>
              <a:rPr lang="en-US" sz="3400" dirty="0" err="1"/>
              <a:t>dalle</a:t>
            </a:r>
            <a:r>
              <a:rPr lang="en-US" sz="3400" dirty="0"/>
              <a:t> </a:t>
            </a:r>
            <a:r>
              <a:rPr lang="en-US" sz="3400" dirty="0" err="1"/>
              <a:t>macchine</a:t>
            </a:r>
            <a:r>
              <a:rPr lang="en-US" sz="3400" dirty="0"/>
              <a:t> </a:t>
            </a:r>
            <a:r>
              <a:rPr lang="en-US" sz="3400" dirty="0" err="1"/>
              <a:t>coinvolte</a:t>
            </a:r>
            <a:r>
              <a:rPr lang="en-US" sz="3400" dirty="0"/>
              <a:t> </a:t>
            </a:r>
            <a:r>
              <a:rPr lang="en-US" sz="3400" dirty="0" err="1"/>
              <a:t>nel</a:t>
            </a:r>
            <a:r>
              <a:rPr lang="en-US" sz="3400" dirty="0"/>
              <a:t> </a:t>
            </a:r>
            <a:r>
              <a:rPr lang="en-US" sz="3400" dirty="0" err="1"/>
              <a:t>processo</a:t>
            </a:r>
            <a:r>
              <a:rPr lang="en-US" sz="3400" dirty="0"/>
              <a:t> di </a:t>
            </a:r>
            <a:r>
              <a:rPr lang="en-US" sz="3400" dirty="0" err="1"/>
              <a:t>produzione</a:t>
            </a:r>
            <a:r>
              <a:rPr lang="en-US" sz="3400" dirty="0"/>
              <a:t>;</a:t>
            </a:r>
          </a:p>
          <a:p>
            <a:r>
              <a:rPr lang="en-US" sz="3400" dirty="0" err="1"/>
              <a:t>Pianificazione</a:t>
            </a:r>
            <a:r>
              <a:rPr lang="en-US" sz="3400" dirty="0"/>
              <a:t> </a:t>
            </a:r>
            <a:r>
              <a:rPr lang="en-US" sz="3400" dirty="0" err="1"/>
              <a:t>delle</a:t>
            </a:r>
            <a:r>
              <a:rPr lang="en-US" sz="3400" dirty="0"/>
              <a:t> </a:t>
            </a:r>
            <a:r>
              <a:rPr lang="en-US" sz="3400" dirty="0" err="1"/>
              <a:t>attività</a:t>
            </a:r>
            <a:r>
              <a:rPr lang="en-US" sz="3400" dirty="0"/>
              <a:t>;</a:t>
            </a:r>
          </a:p>
          <a:p>
            <a:r>
              <a:rPr lang="en-US" sz="3400" dirty="0" err="1"/>
              <a:t>Imparare</a:t>
            </a:r>
            <a:r>
              <a:rPr lang="en-US" sz="3400" dirty="0"/>
              <a:t> </a:t>
            </a:r>
            <a:r>
              <a:rPr lang="en-US" sz="3400" dirty="0" err="1"/>
              <a:t>dalla</a:t>
            </a:r>
            <a:r>
              <a:rPr lang="en-US" sz="3400" dirty="0"/>
              <a:t> </a:t>
            </a:r>
            <a:r>
              <a:rPr lang="en-US" sz="3400" dirty="0" err="1"/>
              <a:t>raccolta</a:t>
            </a:r>
            <a:r>
              <a:rPr lang="en-US" sz="3400" dirty="0"/>
              <a:t> </a:t>
            </a:r>
            <a:r>
              <a:rPr lang="en-US" sz="3400" dirty="0" err="1"/>
              <a:t>delle</a:t>
            </a:r>
            <a:r>
              <a:rPr lang="en-US" sz="3400" dirty="0"/>
              <a:t> </a:t>
            </a:r>
            <a:r>
              <a:rPr lang="en-US" sz="3400" dirty="0" err="1"/>
              <a:t>informazioni</a:t>
            </a:r>
            <a:r>
              <a:rPr lang="en-US" sz="3400" dirty="0"/>
              <a:t>;</a:t>
            </a:r>
          </a:p>
          <a:p>
            <a:r>
              <a:rPr lang="en-US" sz="3400" dirty="0" err="1"/>
              <a:t>Suggerire</a:t>
            </a:r>
            <a:r>
              <a:rPr lang="en-US" sz="3400" dirty="0"/>
              <a:t> la </a:t>
            </a:r>
            <a:r>
              <a:rPr lang="en-US" sz="3400" dirty="0" err="1"/>
              <a:t>giusta</a:t>
            </a:r>
            <a:r>
              <a:rPr lang="en-US" sz="3400" dirty="0"/>
              <a:t> </a:t>
            </a:r>
            <a:r>
              <a:rPr lang="en-US" sz="3400" dirty="0" err="1"/>
              <a:t>combinazione</a:t>
            </a:r>
            <a:r>
              <a:rPr lang="en-US" sz="3400" dirty="0"/>
              <a:t> di </a:t>
            </a:r>
            <a:r>
              <a:rPr lang="en-US" sz="3400" dirty="0" err="1"/>
              <a:t>risorse</a:t>
            </a:r>
            <a:r>
              <a:rPr lang="en-US" sz="3400" dirty="0"/>
              <a:t> per la </a:t>
            </a:r>
            <a:r>
              <a:rPr lang="en-US" sz="3400" dirty="0" err="1"/>
              <a:t>realizzazione</a:t>
            </a:r>
            <a:r>
              <a:rPr lang="en-US" sz="3400" dirty="0"/>
              <a:t> del </a:t>
            </a:r>
            <a:r>
              <a:rPr lang="en-US" sz="3400" dirty="0" err="1"/>
              <a:t>cantiere</a:t>
            </a:r>
            <a:r>
              <a:rPr lang="en-US" sz="3400" dirty="0"/>
              <a:t> </a:t>
            </a:r>
            <a:r>
              <a:rPr lang="en-US" sz="3400" dirty="0" err="1"/>
              <a:t>successivo</a:t>
            </a:r>
            <a:endParaRPr lang="en-US" sz="1400" dirty="0"/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6607404A-14C6-7F72-DB28-7BCAB6660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77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5018-3D50-42AB-9C31-4E18125C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2800" dirty="0"/>
              <a:t>Digital </a:t>
            </a:r>
            <a:r>
              <a:rPr lang="de-AT" sz="2800" dirty="0" err="1"/>
              <a:t>twin</a:t>
            </a:r>
            <a:r>
              <a:rPr lang="de-AT" sz="2800" dirty="0"/>
              <a:t> – </a:t>
            </a:r>
            <a:r>
              <a:rPr lang="de-AT" sz="2800" dirty="0" err="1"/>
              <a:t>tecnologie</a:t>
            </a:r>
            <a:r>
              <a:rPr lang="de-AT" sz="2800" dirty="0"/>
              <a:t> </a:t>
            </a:r>
            <a:r>
              <a:rPr lang="de-AT" sz="2800" dirty="0" err="1"/>
              <a:t>impiegate</a:t>
            </a:r>
            <a:endParaRPr lang="LID4096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7A5C-94E3-4192-B4EE-6B857BACB2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" indent="0">
              <a:buNone/>
            </a:pPr>
            <a:r>
              <a:rPr lang="en-US" b="1" dirty="0"/>
              <a:t>Le </a:t>
            </a:r>
            <a:r>
              <a:rPr lang="en-US" b="1" dirty="0" err="1"/>
              <a:t>tecnologie</a:t>
            </a:r>
            <a:r>
              <a:rPr lang="en-US" b="1" dirty="0"/>
              <a:t> </a:t>
            </a:r>
            <a:r>
              <a:rPr lang="en-US" b="1" dirty="0" err="1"/>
              <a:t>adottate</a:t>
            </a:r>
            <a:r>
              <a:rPr lang="en-US" b="1" dirty="0"/>
              <a:t> </a:t>
            </a:r>
            <a:r>
              <a:rPr lang="en-US" b="1" dirty="0" err="1"/>
              <a:t>saranno</a:t>
            </a:r>
            <a:r>
              <a:rPr lang="en-US" dirty="0"/>
              <a:t>:</a:t>
            </a:r>
          </a:p>
          <a:p>
            <a:r>
              <a:rPr lang="en-US" dirty="0"/>
              <a:t>Azure </a:t>
            </a:r>
            <a:r>
              <a:rPr lang="en-US" b="1" dirty="0"/>
              <a:t>Cloud</a:t>
            </a:r>
            <a:r>
              <a:rPr lang="en-US" dirty="0"/>
              <a:t> (Portals, Dashboards, ML, Data Lake)</a:t>
            </a:r>
          </a:p>
          <a:p>
            <a:r>
              <a:rPr lang="en-US" b="1" dirty="0"/>
              <a:t>Edge Computing </a:t>
            </a:r>
            <a:r>
              <a:rPr lang="en-US" dirty="0"/>
              <a:t>(telemetry on devices), </a:t>
            </a:r>
            <a:r>
              <a:rPr lang="en-US" b="1" dirty="0"/>
              <a:t>black boxes con </a:t>
            </a:r>
            <a:r>
              <a:rPr lang="en-US" b="1" dirty="0" err="1"/>
              <a:t>sensori</a:t>
            </a:r>
            <a:r>
              <a:rPr lang="en-US" b="1" dirty="0"/>
              <a:t> per le </a:t>
            </a:r>
            <a:r>
              <a:rPr lang="en-US" b="1" dirty="0" err="1"/>
              <a:t>macchine</a:t>
            </a:r>
            <a:r>
              <a:rPr lang="en-US" b="1" dirty="0"/>
              <a:t>, </a:t>
            </a:r>
            <a:r>
              <a:rPr lang="en-US" b="1" dirty="0" err="1"/>
              <a:t>gli</a:t>
            </a:r>
            <a:r>
              <a:rPr lang="en-US" b="1" dirty="0"/>
              <a:t> </a:t>
            </a:r>
            <a:r>
              <a:rPr lang="en-US" b="1" dirty="0" err="1"/>
              <a:t>impianti</a:t>
            </a:r>
            <a:r>
              <a:rPr lang="en-US" b="1" dirty="0"/>
              <a:t> 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mezzi</a:t>
            </a:r>
            <a:r>
              <a:rPr lang="en-US" b="1" dirty="0"/>
              <a:t> </a:t>
            </a:r>
            <a:r>
              <a:rPr lang="en-US" b="1" dirty="0" err="1"/>
              <a:t>coinvolti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f.e</a:t>
            </a:r>
            <a:r>
              <a:rPr lang="en-US" dirty="0"/>
              <a:t>. temperature, GPS., Ultrasonic) per la </a:t>
            </a:r>
            <a:r>
              <a:rPr lang="en-US" dirty="0" err="1"/>
              <a:t>raccolta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informazioni</a:t>
            </a:r>
            <a:r>
              <a:rPr lang="en-US" dirty="0"/>
              <a:t> </a:t>
            </a:r>
            <a:r>
              <a:rPr lang="en-US" dirty="0" err="1"/>
              <a:t>rilevanti</a:t>
            </a:r>
            <a:r>
              <a:rPr lang="en-US" dirty="0"/>
              <a:t>.</a:t>
            </a:r>
            <a:endParaRPr lang="LID4096" dirty="0"/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58A2402E-BCEB-41D8-9198-92CE40241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83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B9DD5F-FA54-251D-49EC-4EDA08F9D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pPr marL="50800" indent="0" algn="ctr">
              <a:buNone/>
            </a:pPr>
            <a:r>
              <a:rPr lang="it-IT" dirty="0"/>
              <a:t>GRAZIE PER L’ATTENZIONE!</a:t>
            </a:r>
          </a:p>
        </p:txBody>
      </p:sp>
      <p:pic>
        <p:nvPicPr>
          <p:cNvPr id="4" name="Picture 2" descr="https://sangallispa.it/wp-includes/images/logo.png">
            <a:extLst>
              <a:ext uri="{FF2B5EF4-FFF2-40B4-BE49-F238E27FC236}">
                <a16:creationId xmlns:a16="http://schemas.microsoft.com/office/drawing/2014/main" id="{C351B7F9-AC30-9327-B7EC-FC8320354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54" y="6134737"/>
            <a:ext cx="3324456" cy="39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937991"/>
      </p:ext>
    </p:extLst>
  </p:cSld>
  <p:clrMapOvr>
    <a:masterClrMapping/>
  </p:clrMapOvr>
</p:sld>
</file>

<file path=ppt/theme/theme1.xml><?xml version="1.0" encoding="utf-8"?>
<a:theme xmlns:a="http://schemas.openxmlformats.org/drawingml/2006/main" name="Change2Twin - PP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C8CBACEE-69D8-4BE2-9662-3E0BD42F69DF}" vid="{35487E7B-073A-4A79-A041-6DD0623A47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F86AC46FCD5340832DB3E69F4F43C2" ma:contentTypeVersion="14" ma:contentTypeDescription="Opprett et nytt dokument." ma:contentTypeScope="" ma:versionID="38dac373f6f87b9451989f875b2430aa">
  <xsd:schema xmlns:xsd="http://www.w3.org/2001/XMLSchema" xmlns:xs="http://www.w3.org/2001/XMLSchema" xmlns:p="http://schemas.microsoft.com/office/2006/metadata/properties" xmlns:ns2="c34a6e8e-1b57-44f8-986c-cd0444e56db5" xmlns:ns3="11bfb359-60a2-4af3-92f1-8e4592d0ba7a" targetNamespace="http://schemas.microsoft.com/office/2006/metadata/properties" ma:root="true" ma:fieldsID="aa2c2ecdeb3c2fcb0e0772597f1e931f" ns2:_="" ns3:_="">
    <xsd:import namespace="c34a6e8e-1b57-44f8-986c-cd0444e56db5"/>
    <xsd:import namespace="11bfb359-60a2-4af3-92f1-8e4592d0ba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Commen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6e8e-1b57-44f8-986c-cd0444e56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Comment" ma:index="20" nillable="true" ma:displayName="Comment" ma:format="Dropdown" ma:internalName="Commen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bfb359-60a2-4af3-92f1-8e4592d0ba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 xmlns="c34a6e8e-1b57-44f8-986c-cd0444e56db5" xsi:nil="true"/>
  </documentManagement>
</p:properties>
</file>

<file path=customXml/itemProps1.xml><?xml version="1.0" encoding="utf-8"?>
<ds:datastoreItem xmlns:ds="http://schemas.openxmlformats.org/officeDocument/2006/customXml" ds:itemID="{8824D210-4AD3-4CBF-9734-EF83B64AF5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D9B7F7-CA0B-4D50-8FCF-D8543357B7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6e8e-1b57-44f8-986c-cd0444e56db5"/>
    <ds:schemaRef ds:uri="11bfb359-60a2-4af3-92f1-8e4592d0ba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D86A92-8187-49E9-88C1-05F0F7781FEB}">
  <ds:schemaRefs>
    <ds:schemaRef ds:uri="http://purl.org/dc/dcmitype/"/>
    <ds:schemaRef ds:uri="http://purl.org/dc/terms/"/>
    <ds:schemaRef ds:uri="http://www.w3.org/XML/1998/namespace"/>
    <ds:schemaRef ds:uri="11bfb359-60a2-4af3-92f1-8e4592d0ba7a"/>
    <ds:schemaRef ds:uri="c34a6e8e-1b57-44f8-986c-cd0444e56db5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CHANGE2TWIN_PPT</Template>
  <TotalTime>645</TotalTime>
  <Words>404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Montserrat</vt:lpstr>
      <vt:lpstr>Montserrat Black</vt:lpstr>
      <vt:lpstr>Montserrat Light</vt:lpstr>
      <vt:lpstr>Montserrat Medium</vt:lpstr>
      <vt:lpstr>Change2Twin - PPT Template</vt:lpstr>
      <vt:lpstr>Chi siamo</vt:lpstr>
      <vt:lpstr>Dove siamo</vt:lpstr>
      <vt:lpstr>Le nostre business units</vt:lpstr>
      <vt:lpstr>Digital twin – la nostra idea</vt:lpstr>
      <vt:lpstr>Digital twin – impatto sull‘azienda</vt:lpstr>
      <vt:lpstr>Digital twin – i benefici per l‘Azienda</vt:lpstr>
      <vt:lpstr>Digital twin – tecnologie impiegate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Marcela Alzin</dc:creator>
  <cp:keywords>CHANGE2TWIN</cp:keywords>
  <cp:lastModifiedBy>Raffaella Donghi - Sangalli SPA</cp:lastModifiedBy>
  <cp:revision>350</cp:revision>
  <dcterms:created xsi:type="dcterms:W3CDTF">2020-08-27T07:35:46Z</dcterms:created>
  <dcterms:modified xsi:type="dcterms:W3CDTF">2024-03-05T11:15:23Z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0x01010060F86AC46FCD5340832DB3E69F4F43C2</vt:lpwstr>
  </property>
  <property fmtid="{D5CDD505-2E9C-101B-9397-08002B2CF9AE}" pid="3" name="MSIP_Label_80528dd9-03fd-4087-9e10-912a796156f9_Enabled">
    <vt:lpwstr>true</vt:lpwstr>
  </property>
  <property fmtid="{D5CDD505-2E9C-101B-9397-08002B2CF9AE}" pid="4" name="MSIP_Label_80528dd9-03fd-4087-9e10-912a796156f9_SetDate">
    <vt:lpwstr>2023-08-10T14:29:13Z</vt:lpwstr>
  </property>
  <property fmtid="{D5CDD505-2E9C-101B-9397-08002B2CF9AE}" pid="5" name="MSIP_Label_80528dd9-03fd-4087-9e10-912a796156f9_Method">
    <vt:lpwstr>Privileged</vt:lpwstr>
  </property>
  <property fmtid="{D5CDD505-2E9C-101B-9397-08002B2CF9AE}" pid="6" name="MSIP_Label_80528dd9-03fd-4087-9e10-912a796156f9_Name">
    <vt:lpwstr>TTTech-Public</vt:lpwstr>
  </property>
  <property fmtid="{D5CDD505-2E9C-101B-9397-08002B2CF9AE}" pid="7" name="MSIP_Label_80528dd9-03fd-4087-9e10-912a796156f9_SiteId">
    <vt:lpwstr>5638dc0c-ffa2-418f-8078-70f739ff781f</vt:lpwstr>
  </property>
  <property fmtid="{D5CDD505-2E9C-101B-9397-08002B2CF9AE}" pid="8" name="MSIP_Label_80528dd9-03fd-4087-9e10-912a796156f9_ActionId">
    <vt:lpwstr>26a43861-ea9b-43e9-993c-5261b3e098c8</vt:lpwstr>
  </property>
  <property fmtid="{D5CDD505-2E9C-101B-9397-08002B2CF9AE}" pid="9" name="MSIP_Label_80528dd9-03fd-4087-9e10-912a796156f9_ContentBits">
    <vt:lpwstr>0</vt:lpwstr>
  </property>
</Properties>
</file>